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2738C92F-B052-4901-B70B-A5633C346C3F}" type="datetimeFigureOut">
              <a:rPr lang="ar-IQ" smtClean="0"/>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5CE79E4-22FA-4170-9DD6-5B87184AEDA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738C92F-B052-4901-B70B-A5633C346C3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CE79E4-22FA-4170-9DD6-5B87184AEDA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738C92F-B052-4901-B70B-A5633C346C3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CE79E4-22FA-4170-9DD6-5B87184AEDA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738C92F-B052-4901-B70B-A5633C346C3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CE79E4-22FA-4170-9DD6-5B87184AEDA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2738C92F-B052-4901-B70B-A5633C346C3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CE79E4-22FA-4170-9DD6-5B87184AEDA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738C92F-B052-4901-B70B-A5633C346C3F}"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5CE79E4-22FA-4170-9DD6-5B87184AEDA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2738C92F-B052-4901-B70B-A5633C346C3F}"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5CE79E4-22FA-4170-9DD6-5B87184AEDA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2738C92F-B052-4901-B70B-A5633C346C3F}"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5CE79E4-22FA-4170-9DD6-5B87184AEDA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8C92F-B052-4901-B70B-A5633C346C3F}"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5CE79E4-22FA-4170-9DD6-5B87184AEDA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738C92F-B052-4901-B70B-A5633C346C3F}"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5CE79E4-22FA-4170-9DD6-5B87184AEDA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2738C92F-B052-4901-B70B-A5633C346C3F}"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5CE79E4-22FA-4170-9DD6-5B87184AEDA1}"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738C92F-B052-4901-B70B-A5633C346C3F}" type="datetimeFigureOut">
              <a:rPr lang="ar-IQ" smtClean="0"/>
              <a:t>02/04/1440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CE79E4-22FA-4170-9DD6-5B87184AEDA1}"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a:effectLst/>
              </a:rPr>
              <a:t>أنواع واقسام رياضة </a:t>
            </a:r>
            <a:r>
              <a:rPr lang="ar-IQ" dirty="0" err="1">
                <a:effectLst/>
              </a:rPr>
              <a:t>الجمناستك</a:t>
            </a:r>
            <a:r>
              <a:rPr lang="ar-IQ" dirty="0">
                <a:effectLst/>
              </a:rPr>
              <a:t> </a:t>
            </a:r>
            <a:endParaRPr lang="ar-IQ" dirty="0"/>
          </a:p>
        </p:txBody>
      </p:sp>
    </p:spTree>
    <p:extLst>
      <p:ext uri="{BB962C8B-B14F-4D97-AF65-F5344CB8AC3E}">
        <p14:creationId xmlns:p14="http://schemas.microsoft.com/office/powerpoint/2010/main" val="2900094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a:bodyPr>
          <a:lstStyle/>
          <a:p>
            <a:pPr marL="0" indent="0" algn="just">
              <a:buNone/>
            </a:pPr>
            <a:r>
              <a:rPr lang="ar-IQ" sz="2800" dirty="0" smtClean="0">
                <a:latin typeface="Simplified Arabic" panose="02020603050405020304" pitchFamily="18" charset="-78"/>
                <a:cs typeface="Simplified Arabic" panose="02020603050405020304" pitchFamily="18" charset="-78"/>
              </a:rPr>
              <a:t>	يقسم </a:t>
            </a:r>
            <a:r>
              <a:rPr lang="ar-IQ" sz="2800" dirty="0" err="1">
                <a:latin typeface="Simplified Arabic" panose="02020603050405020304" pitchFamily="18" charset="-78"/>
                <a:cs typeface="Simplified Arabic" panose="02020603050405020304" pitchFamily="18" charset="-78"/>
              </a:rPr>
              <a:t>الجمناستك</a:t>
            </a:r>
            <a:r>
              <a:rPr lang="ar-IQ" sz="2800" dirty="0">
                <a:latin typeface="Simplified Arabic" panose="02020603050405020304" pitchFamily="18" charset="-78"/>
                <a:cs typeface="Simplified Arabic" panose="02020603050405020304" pitchFamily="18" charset="-78"/>
              </a:rPr>
              <a:t> من حيث فوائده واغراضه وملائمته للمراحل السنية المختلفة الى اربع أنواع تنحصر فيما </a:t>
            </a:r>
            <a:r>
              <a:rPr lang="ar-IQ" sz="2800" dirty="0" err="1">
                <a:latin typeface="Simplified Arabic" panose="02020603050405020304" pitchFamily="18" charset="-78"/>
                <a:cs typeface="Simplified Arabic" panose="02020603050405020304" pitchFamily="18" charset="-78"/>
              </a:rPr>
              <a:t>ياتي</a:t>
            </a:r>
            <a:r>
              <a:rPr lang="ar-IQ" sz="2800" dirty="0">
                <a:latin typeface="Simplified Arabic" panose="02020603050405020304" pitchFamily="18" charset="-78"/>
                <a:cs typeface="Simplified Arabic" panose="02020603050405020304" pitchFamily="18" charset="-78"/>
              </a:rPr>
              <a:t> </a:t>
            </a:r>
            <a:r>
              <a:rPr lang="ar-IQ" sz="2800" dirty="0" smtClean="0">
                <a:latin typeface="Simplified Arabic" panose="02020603050405020304" pitchFamily="18" charset="-78"/>
                <a:cs typeface="Simplified Arabic" panose="02020603050405020304" pitchFamily="18" charset="-78"/>
              </a:rPr>
              <a:t>:</a:t>
            </a:r>
            <a:endParaRPr lang="en-US" sz="2800" dirty="0">
              <a:latin typeface="Simplified Arabic" panose="02020603050405020304" pitchFamily="18" charset="-78"/>
              <a:cs typeface="Simplified Arabic" panose="02020603050405020304" pitchFamily="18" charset="-78"/>
            </a:endParaRPr>
          </a:p>
          <a:p>
            <a:pPr marL="0" lvl="0" indent="0" algn="just">
              <a:buNone/>
            </a:pPr>
            <a:r>
              <a:rPr lang="ar-IQ" sz="2800" b="1" dirty="0" smtClean="0">
                <a:latin typeface="Simplified Arabic" panose="02020603050405020304" pitchFamily="18" charset="-78"/>
                <a:cs typeface="Simplified Arabic" panose="02020603050405020304" pitchFamily="18" charset="-78"/>
              </a:rPr>
              <a:t>اولا / </a:t>
            </a:r>
            <a:r>
              <a:rPr lang="ar-IQ" sz="2800" b="1" dirty="0" err="1" smtClean="0">
                <a:latin typeface="Simplified Arabic" panose="02020603050405020304" pitchFamily="18" charset="-78"/>
                <a:cs typeface="Simplified Arabic" panose="02020603050405020304" pitchFamily="18" charset="-78"/>
              </a:rPr>
              <a:t>جمناستك</a:t>
            </a:r>
            <a:r>
              <a:rPr lang="ar-IQ" sz="2800" b="1" dirty="0" smtClean="0">
                <a:latin typeface="Simplified Arabic" panose="02020603050405020304" pitchFamily="18" charset="-78"/>
                <a:cs typeface="Simplified Arabic" panose="02020603050405020304" pitchFamily="18" charset="-78"/>
              </a:rPr>
              <a:t> </a:t>
            </a:r>
            <a:r>
              <a:rPr lang="ar-IQ" sz="2800" b="1" dirty="0">
                <a:latin typeface="Simplified Arabic" panose="02020603050405020304" pitchFamily="18" charset="-78"/>
                <a:cs typeface="Simplified Arabic" panose="02020603050405020304" pitchFamily="18" charset="-78"/>
              </a:rPr>
              <a:t>الألعاب :</a:t>
            </a:r>
            <a:endParaRPr lang="en-US" sz="2800" dirty="0">
              <a:latin typeface="Simplified Arabic" panose="02020603050405020304" pitchFamily="18" charset="-78"/>
              <a:cs typeface="Simplified Arabic" panose="02020603050405020304" pitchFamily="18" charset="-78"/>
            </a:endParaRPr>
          </a:p>
          <a:p>
            <a:pPr marL="0" indent="0" algn="just">
              <a:buNone/>
            </a:pPr>
            <a:r>
              <a:rPr lang="ar-IQ" sz="2800" dirty="0" smtClean="0">
                <a:latin typeface="Simplified Arabic" panose="02020603050405020304" pitchFamily="18" charset="-78"/>
                <a:cs typeface="Simplified Arabic" panose="02020603050405020304" pitchFamily="18" charset="-78"/>
              </a:rPr>
              <a:t>	وهو </a:t>
            </a:r>
            <a:r>
              <a:rPr lang="ar-IQ" sz="2800" dirty="0" err="1">
                <a:latin typeface="Simplified Arabic" panose="02020603050405020304" pitchFamily="18" charset="-78"/>
                <a:cs typeface="Simplified Arabic" panose="02020603050405020304" pitchFamily="18" charset="-78"/>
              </a:rPr>
              <a:t>جمناستك</a:t>
            </a:r>
            <a:r>
              <a:rPr lang="ar-IQ" sz="2800" dirty="0">
                <a:latin typeface="Simplified Arabic" panose="02020603050405020304" pitchFamily="18" charset="-78"/>
                <a:cs typeface="Simplified Arabic" panose="02020603050405020304" pitchFamily="18" charset="-78"/>
              </a:rPr>
              <a:t> الأطفال يبدأ من 3-6 سنوات والغرض من ممارسة هذا النوع تأهيل الأطفال للعب على الأجهزة والتطور بالطفل الصغير من مرحلة الى أخرى عن طريق التدرج في استعمال الأدوات والأجهزة , وبث العادات الصحيحة لديه مع العناية بجسمه في مراحل نموه وفي هذا النوع تكون التمرينات سهلة غير معقدة الى جانب استعمال الأدوات </a:t>
            </a:r>
            <a:r>
              <a:rPr lang="ar-IQ" sz="2800" dirty="0" smtClean="0">
                <a:latin typeface="Simplified Arabic" panose="02020603050405020304" pitchFamily="18" charset="-78"/>
                <a:cs typeface="Simplified Arabic" panose="02020603050405020304" pitchFamily="18" charset="-78"/>
              </a:rPr>
              <a:t>البسيطة , </a:t>
            </a:r>
            <a:r>
              <a:rPr lang="ar-IQ" sz="2800" dirty="0">
                <a:latin typeface="Simplified Arabic" panose="02020603050405020304" pitchFamily="18" charset="-78"/>
                <a:cs typeface="Simplified Arabic" panose="02020603050405020304" pitchFamily="18" charset="-78"/>
              </a:rPr>
              <a:t>وينقسم </a:t>
            </a:r>
            <a:r>
              <a:rPr lang="ar-IQ" sz="2800" dirty="0" err="1">
                <a:latin typeface="Simplified Arabic" panose="02020603050405020304" pitchFamily="18" charset="-78"/>
                <a:cs typeface="Simplified Arabic" panose="02020603050405020304" pitchFamily="18" charset="-78"/>
              </a:rPr>
              <a:t>جمناستك</a:t>
            </a:r>
            <a:r>
              <a:rPr lang="ar-IQ" sz="2800" dirty="0">
                <a:latin typeface="Simplified Arabic" panose="02020603050405020304" pitchFamily="18" charset="-78"/>
                <a:cs typeface="Simplified Arabic" panose="02020603050405020304" pitchFamily="18" charset="-78"/>
              </a:rPr>
              <a:t> الألعاب الى ثلاثة اقسام هي :</a:t>
            </a:r>
            <a:endParaRPr lang="en-US" sz="2800" dirty="0">
              <a:latin typeface="Simplified Arabic" panose="02020603050405020304" pitchFamily="18" charset="-78"/>
              <a:cs typeface="Simplified Arabic" panose="02020603050405020304" pitchFamily="18" charset="-78"/>
            </a:endParaRPr>
          </a:p>
          <a:p>
            <a:pPr lvl="0" algn="just"/>
            <a:r>
              <a:rPr lang="ar-IQ" sz="2800" dirty="0">
                <a:latin typeface="Simplified Arabic" panose="02020603050405020304" pitchFamily="18" charset="-78"/>
                <a:cs typeface="Simplified Arabic" panose="02020603050405020304" pitchFamily="18" charset="-78"/>
              </a:rPr>
              <a:t>مسابقات دون لمس الأدوات</a:t>
            </a:r>
            <a:endParaRPr lang="en-US" sz="2800" dirty="0">
              <a:latin typeface="Simplified Arabic" panose="02020603050405020304" pitchFamily="18" charset="-78"/>
              <a:cs typeface="Simplified Arabic" panose="02020603050405020304" pitchFamily="18" charset="-78"/>
            </a:endParaRPr>
          </a:p>
          <a:p>
            <a:pPr lvl="0" algn="just"/>
            <a:r>
              <a:rPr lang="ar-IQ" sz="2800" dirty="0">
                <a:latin typeface="Simplified Arabic" panose="02020603050405020304" pitchFamily="18" charset="-78"/>
                <a:cs typeface="Simplified Arabic" panose="02020603050405020304" pitchFamily="18" charset="-78"/>
              </a:rPr>
              <a:t> مسابقات على الأجهزة الجري فوقها ثم الوقوف ثم الجري</a:t>
            </a:r>
            <a:endParaRPr lang="en-US" sz="2800" dirty="0">
              <a:latin typeface="Simplified Arabic" panose="02020603050405020304" pitchFamily="18" charset="-78"/>
              <a:cs typeface="Simplified Arabic" panose="02020603050405020304" pitchFamily="18" charset="-78"/>
            </a:endParaRPr>
          </a:p>
          <a:p>
            <a:pPr lvl="0" algn="just"/>
            <a:r>
              <a:rPr lang="ar-IQ" sz="2800" dirty="0">
                <a:latin typeface="Simplified Arabic" panose="02020603050405020304" pitchFamily="18" charset="-78"/>
                <a:cs typeface="Simplified Arabic" panose="02020603050405020304" pitchFamily="18" charset="-78"/>
              </a:rPr>
              <a:t> التقدم بزيادة درجة صعوبة التمرينات واجراء مسابقات عليها.</a:t>
            </a:r>
            <a:endParaRPr lang="en-US" sz="2800" dirty="0">
              <a:latin typeface="Simplified Arabic" panose="02020603050405020304" pitchFamily="18" charset="-78"/>
              <a:cs typeface="Simplified Arabic" panose="02020603050405020304" pitchFamily="18" charset="-78"/>
            </a:endParaRPr>
          </a:p>
          <a:p>
            <a:pPr marL="0" indent="0" algn="just">
              <a:buNone/>
            </a:pPr>
            <a:endParaRPr lang="ar-IQ"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179527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fontScale="92500" lnSpcReduction="20000"/>
          </a:bodyPr>
          <a:lstStyle/>
          <a:p>
            <a:pPr marL="0" lvl="0" indent="0" algn="just">
              <a:buNone/>
            </a:pPr>
            <a:r>
              <a:rPr lang="ar-IQ" b="1" dirty="0" smtClean="0"/>
              <a:t>ثانيا / </a:t>
            </a:r>
            <a:r>
              <a:rPr lang="ar-IQ" b="1" dirty="0" err="1" smtClean="0"/>
              <a:t>جمناستك</a:t>
            </a:r>
            <a:r>
              <a:rPr lang="ar-IQ" b="1" dirty="0" smtClean="0"/>
              <a:t> الموانع :</a:t>
            </a:r>
          </a:p>
          <a:p>
            <a:pPr marL="0" lvl="0" indent="0" algn="just">
              <a:buNone/>
            </a:pPr>
            <a:endParaRPr lang="en-US" dirty="0"/>
          </a:p>
          <a:p>
            <a:pPr marL="0" indent="0" algn="just">
              <a:lnSpc>
                <a:spcPct val="110000"/>
              </a:lnSpc>
              <a:buNone/>
            </a:pPr>
            <a:r>
              <a:rPr lang="ar-IQ" dirty="0" smtClean="0"/>
              <a:t>	</a:t>
            </a:r>
            <a:r>
              <a:rPr lang="ar-IQ" sz="2400" dirty="0" smtClean="0"/>
              <a:t>يعتبر </a:t>
            </a:r>
            <a:r>
              <a:rPr lang="ar-IQ" sz="2400" dirty="0"/>
              <a:t>هذا النوع من افضل أنواع </a:t>
            </a:r>
            <a:r>
              <a:rPr lang="ar-IQ" sz="2400" dirty="0" err="1"/>
              <a:t>الجمناستك</a:t>
            </a:r>
            <a:r>
              <a:rPr lang="ar-IQ" sz="2400" dirty="0"/>
              <a:t> في اعداد الشباب وتدريبهم وهو الطريق الذي يؤدي الى </a:t>
            </a:r>
            <a:r>
              <a:rPr lang="ar-IQ" sz="2400" dirty="0" err="1"/>
              <a:t>الجمناستك</a:t>
            </a:r>
            <a:r>
              <a:rPr lang="ar-IQ" sz="2400" dirty="0"/>
              <a:t> بصورته الفنية الصحيحة.</a:t>
            </a:r>
            <a:endParaRPr lang="en-US" sz="2400" dirty="0"/>
          </a:p>
          <a:p>
            <a:pPr lvl="0" algn="just">
              <a:lnSpc>
                <a:spcPct val="110000"/>
              </a:lnSpc>
            </a:pPr>
            <a:r>
              <a:rPr lang="ar-IQ" sz="2400" dirty="0"/>
              <a:t>خصائص </a:t>
            </a:r>
            <a:r>
              <a:rPr lang="ar-IQ" sz="2400" dirty="0" err="1"/>
              <a:t>جمناستك</a:t>
            </a:r>
            <a:r>
              <a:rPr lang="ar-IQ" sz="2400" dirty="0"/>
              <a:t> الموانع</a:t>
            </a:r>
            <a:endParaRPr lang="en-US" sz="2400" dirty="0"/>
          </a:p>
          <a:p>
            <a:pPr lvl="0" algn="just">
              <a:lnSpc>
                <a:spcPct val="110000"/>
              </a:lnSpc>
            </a:pPr>
            <a:r>
              <a:rPr lang="ar-IQ" sz="2400" dirty="0"/>
              <a:t>ليس قاصراً على الصغار فقط ولكنه متدرج يستعمله الكبار بصورة اقوى وبأجهزة اصعب لتقوية اجسامهم وتحسين حركاتهم.</a:t>
            </a:r>
            <a:endParaRPr lang="en-US" sz="2400" dirty="0"/>
          </a:p>
          <a:p>
            <a:pPr lvl="0" algn="just">
              <a:lnSpc>
                <a:spcPct val="110000"/>
              </a:lnSpc>
            </a:pPr>
            <a:r>
              <a:rPr lang="ar-IQ" sz="2400" dirty="0"/>
              <a:t>يعود اللاعبين الثقة بالنفس والثقة بالمدرب والاطمئنان للأجهزة .</a:t>
            </a:r>
            <a:endParaRPr lang="en-US" sz="2400" dirty="0"/>
          </a:p>
          <a:p>
            <a:pPr lvl="0" algn="just">
              <a:lnSpc>
                <a:spcPct val="110000"/>
              </a:lnSpc>
            </a:pPr>
            <a:r>
              <a:rPr lang="ar-IQ" sz="2400" dirty="0"/>
              <a:t>ينمي في الفرد صفات الجرأة والصبر والتصميم والتحمل كما ينمي الحواس ويدربها.</a:t>
            </a:r>
            <a:endParaRPr lang="en-US" sz="2400" dirty="0"/>
          </a:p>
          <a:p>
            <a:pPr lvl="0" algn="just">
              <a:lnSpc>
                <a:spcPct val="110000"/>
              </a:lnSpc>
            </a:pPr>
            <a:r>
              <a:rPr lang="ar-IQ" sz="2400" dirty="0"/>
              <a:t>ليس </a:t>
            </a:r>
            <a:r>
              <a:rPr lang="ar-IQ" sz="2400" dirty="0" err="1"/>
              <a:t>لجمناستك</a:t>
            </a:r>
            <a:r>
              <a:rPr lang="ar-IQ" sz="2400" dirty="0"/>
              <a:t> الموانع قاعدة ثابتة او طريقة معينة , ولنه يعتمد على اللاعب وحسن تفكيره واعتماده على نفسه لكي يكتشف كيف يتغلب على العوائق والصعوبات والموانع التي تقابله.</a:t>
            </a:r>
            <a:endParaRPr lang="en-US" sz="2400" dirty="0"/>
          </a:p>
          <a:p>
            <a:pPr lvl="0" algn="just">
              <a:lnSpc>
                <a:spcPct val="110000"/>
              </a:lnSpc>
            </a:pPr>
            <a:r>
              <a:rPr lang="ar-IQ" sz="2400" dirty="0"/>
              <a:t>يعمل على انماء الناحية الخلقية ويزيد من تعاون الفرد مع الجماعة ويثبت فيهم الصفات الاجتماعية ويقوي الروابط بينهم .</a:t>
            </a:r>
            <a:endParaRPr lang="en-US" sz="2400" dirty="0"/>
          </a:p>
          <a:p>
            <a:pPr lvl="0" algn="just">
              <a:lnSpc>
                <a:spcPct val="110000"/>
              </a:lnSpc>
            </a:pPr>
            <a:r>
              <a:rPr lang="ar-IQ" sz="2400" dirty="0"/>
              <a:t>يعمل على تحسين الصحة ويقوي العضلات بالجسم.</a:t>
            </a:r>
            <a:endParaRPr lang="en-US" sz="2400" dirty="0"/>
          </a:p>
          <a:p>
            <a:pPr lvl="0" algn="just">
              <a:lnSpc>
                <a:spcPct val="110000"/>
              </a:lnSpc>
            </a:pPr>
            <a:r>
              <a:rPr lang="ar-IQ" sz="2400" dirty="0"/>
              <a:t>يعتبر </a:t>
            </a:r>
            <a:r>
              <a:rPr lang="ar-IQ" sz="2400" dirty="0" err="1"/>
              <a:t>جمناستك</a:t>
            </a:r>
            <a:r>
              <a:rPr lang="ar-IQ" sz="2400" dirty="0"/>
              <a:t> الموانع أساس </a:t>
            </a:r>
            <a:r>
              <a:rPr lang="ar-IQ" sz="2400" dirty="0" err="1"/>
              <a:t>لجمناستك</a:t>
            </a:r>
            <a:r>
              <a:rPr lang="ar-IQ" sz="2400" dirty="0"/>
              <a:t> الأجهزة.</a:t>
            </a:r>
            <a:endParaRPr lang="en-US" sz="2400" dirty="0"/>
          </a:p>
          <a:p>
            <a:pPr lvl="0" algn="just">
              <a:lnSpc>
                <a:spcPct val="110000"/>
              </a:lnSpc>
            </a:pPr>
            <a:r>
              <a:rPr lang="ar-IQ" sz="2400" dirty="0"/>
              <a:t>يوسع المدارك والفهم</a:t>
            </a:r>
            <a:r>
              <a:rPr lang="ar-IQ" sz="2400" dirty="0" smtClean="0"/>
              <a:t>.</a:t>
            </a:r>
            <a:endParaRPr lang="en-US" sz="2400" dirty="0"/>
          </a:p>
        </p:txBody>
      </p:sp>
    </p:spTree>
    <p:extLst>
      <p:ext uri="{BB962C8B-B14F-4D97-AF65-F5344CB8AC3E}">
        <p14:creationId xmlns:p14="http://schemas.microsoft.com/office/powerpoint/2010/main" val="1407851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txBody>
          <a:bodyPr/>
          <a:lstStyle/>
          <a:p>
            <a:pPr marL="0" indent="0" algn="just">
              <a:lnSpc>
                <a:spcPct val="150000"/>
              </a:lnSpc>
              <a:buNone/>
            </a:pPr>
            <a:r>
              <a:rPr lang="ar-IQ" dirty="0" smtClean="0">
                <a:latin typeface="Simplified Arabic" panose="02020603050405020304" pitchFamily="18" charset="-78"/>
                <a:cs typeface="Simplified Arabic" panose="02020603050405020304" pitchFamily="18" charset="-78"/>
              </a:rPr>
              <a:t>	وعلى </a:t>
            </a:r>
            <a:r>
              <a:rPr lang="ar-IQ" dirty="0">
                <a:latin typeface="Simplified Arabic" panose="02020603050405020304" pitchFamily="18" charset="-78"/>
                <a:cs typeface="Simplified Arabic" panose="02020603050405020304" pitchFamily="18" charset="-78"/>
              </a:rPr>
              <a:t>ذلك فان </a:t>
            </a:r>
            <a:r>
              <a:rPr lang="ar-IQ" dirty="0" err="1">
                <a:latin typeface="Simplified Arabic" panose="02020603050405020304" pitchFamily="18" charset="-78"/>
                <a:cs typeface="Simplified Arabic" panose="02020603050405020304" pitchFamily="18" charset="-78"/>
              </a:rPr>
              <a:t>جمناستك</a:t>
            </a:r>
            <a:r>
              <a:rPr lang="ar-IQ" dirty="0">
                <a:latin typeface="Simplified Arabic" panose="02020603050405020304" pitchFamily="18" charset="-78"/>
                <a:cs typeface="Simplified Arabic" panose="02020603050405020304" pitchFamily="18" charset="-78"/>
              </a:rPr>
              <a:t> الموانع لا يقتصر على اعداد مراحل السن 6-12 سنة فقط ولكن يمكن تطبيقه دائما </a:t>
            </a:r>
            <a:r>
              <a:rPr lang="ar-IQ" dirty="0" err="1">
                <a:latin typeface="Simplified Arabic" panose="02020603050405020304" pitchFamily="18" charset="-78"/>
                <a:cs typeface="Simplified Arabic" panose="02020603050405020304" pitchFamily="18" charset="-78"/>
              </a:rPr>
              <a:t>للاعداد</a:t>
            </a:r>
            <a:r>
              <a:rPr lang="ar-IQ" dirty="0">
                <a:latin typeface="Simplified Arabic" panose="02020603050405020304" pitchFamily="18" charset="-78"/>
                <a:cs typeface="Simplified Arabic" panose="02020603050405020304" pitchFamily="18" charset="-78"/>
              </a:rPr>
              <a:t> في المراحل السنية المتقدمة على تقوية الجسم وتحسين أداء الحركات , أي انه لا يقتصر على سن معين ويستخدم فيه اكثر ان لم يكن كل الأجهزة الأساسية والمساعدة </a:t>
            </a:r>
            <a:r>
              <a:rPr lang="ar-IQ" dirty="0" err="1">
                <a:latin typeface="Simplified Arabic" panose="02020603050405020304" pitchFamily="18" charset="-78"/>
                <a:cs typeface="Simplified Arabic" panose="02020603050405020304" pitchFamily="18" charset="-78"/>
              </a:rPr>
              <a:t>للجمناستك</a:t>
            </a:r>
            <a:r>
              <a:rPr lang="ar-IQ" dirty="0">
                <a:latin typeface="Simplified Arabic" panose="02020603050405020304" pitchFamily="18" charset="-78"/>
                <a:cs typeface="Simplified Arabic" panose="02020603050405020304" pitchFamily="18" charset="-78"/>
              </a:rPr>
              <a:t> ومن بعض هذه الأجهزة والأدوات المستخدمة في </a:t>
            </a:r>
            <a:r>
              <a:rPr lang="ar-IQ" dirty="0" err="1">
                <a:latin typeface="Simplified Arabic" panose="02020603050405020304" pitchFamily="18" charset="-78"/>
                <a:cs typeface="Simplified Arabic" panose="02020603050405020304" pitchFamily="18" charset="-78"/>
              </a:rPr>
              <a:t>جمناستك</a:t>
            </a:r>
            <a:r>
              <a:rPr lang="ar-IQ" dirty="0">
                <a:latin typeface="Simplified Arabic" panose="02020603050405020304" pitchFamily="18" charset="-78"/>
                <a:cs typeface="Simplified Arabic" panose="02020603050405020304" pitchFamily="18" charset="-78"/>
              </a:rPr>
              <a:t> الموانع </a:t>
            </a:r>
            <a:endParaRPr lang="en-US" dirty="0">
              <a:latin typeface="Simplified Arabic" panose="02020603050405020304" pitchFamily="18" charset="-78"/>
              <a:cs typeface="Simplified Arabic" panose="02020603050405020304" pitchFamily="18" charset="-78"/>
            </a:endParaRPr>
          </a:p>
          <a:p>
            <a:pPr lvl="0" algn="just">
              <a:lnSpc>
                <a:spcPct val="150000"/>
              </a:lnSpc>
            </a:pPr>
            <a:r>
              <a:rPr lang="ar-IQ" dirty="0">
                <a:latin typeface="Simplified Arabic" panose="02020603050405020304" pitchFamily="18" charset="-78"/>
                <a:cs typeface="Simplified Arabic" panose="02020603050405020304" pitchFamily="18" charset="-78"/>
              </a:rPr>
              <a:t>مقعد سويدي , مراتب</a:t>
            </a:r>
            <a:endParaRPr lang="en-US" dirty="0">
              <a:latin typeface="Simplified Arabic" panose="02020603050405020304" pitchFamily="18" charset="-78"/>
              <a:cs typeface="Simplified Arabic" panose="02020603050405020304" pitchFamily="18" charset="-78"/>
            </a:endParaRPr>
          </a:p>
          <a:p>
            <a:pPr lvl="0" algn="just">
              <a:lnSpc>
                <a:spcPct val="150000"/>
              </a:lnSpc>
            </a:pPr>
            <a:r>
              <a:rPr lang="ar-IQ" dirty="0">
                <a:latin typeface="Simplified Arabic" panose="02020603050405020304" pitchFamily="18" charset="-78"/>
                <a:cs typeface="Simplified Arabic" panose="02020603050405020304" pitchFamily="18" charset="-78"/>
              </a:rPr>
              <a:t>صندوق مقسم , حلق متحرك</a:t>
            </a:r>
            <a:endParaRPr lang="en-US" dirty="0">
              <a:latin typeface="Simplified Arabic" panose="02020603050405020304" pitchFamily="18" charset="-78"/>
              <a:cs typeface="Simplified Arabic" panose="02020603050405020304" pitchFamily="18" charset="-78"/>
            </a:endParaRPr>
          </a:p>
          <a:p>
            <a:pPr lvl="0" algn="just">
              <a:lnSpc>
                <a:spcPct val="150000"/>
              </a:lnSpc>
            </a:pPr>
            <a:r>
              <a:rPr lang="ar-IQ" dirty="0">
                <a:latin typeface="Simplified Arabic" panose="02020603050405020304" pitchFamily="18" charset="-78"/>
                <a:cs typeface="Simplified Arabic" panose="02020603050405020304" pitchFamily="18" charset="-78"/>
              </a:rPr>
              <a:t>عارضة توازن , حبال معلقة</a:t>
            </a:r>
            <a:endParaRPr lang="en-US" dirty="0">
              <a:latin typeface="Simplified Arabic" panose="02020603050405020304" pitchFamily="18" charset="-78"/>
              <a:cs typeface="Simplified Arabic" panose="02020603050405020304" pitchFamily="18" charset="-78"/>
            </a:endParaRPr>
          </a:p>
          <a:p>
            <a:pPr lvl="0" algn="just">
              <a:lnSpc>
                <a:spcPct val="150000"/>
              </a:lnSpc>
            </a:pPr>
            <a:r>
              <a:rPr lang="ar-IQ" dirty="0">
                <a:latin typeface="Simplified Arabic" panose="02020603050405020304" pitchFamily="18" charset="-78"/>
                <a:cs typeface="Simplified Arabic" panose="02020603050405020304" pitchFamily="18" charset="-78"/>
              </a:rPr>
              <a:t>سلالم , كرات </a:t>
            </a:r>
            <a:r>
              <a:rPr lang="ar-IQ" dirty="0" smtClean="0">
                <a:latin typeface="Simplified Arabic" panose="02020603050405020304" pitchFamily="18" charset="-78"/>
                <a:cs typeface="Simplified Arabic" panose="02020603050405020304" pitchFamily="18" charset="-78"/>
              </a:rPr>
              <a:t>طبية</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160884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txBody>
          <a:bodyPr>
            <a:normAutofit fontScale="85000" lnSpcReduction="10000"/>
          </a:bodyPr>
          <a:lstStyle/>
          <a:p>
            <a:pPr lvl="0" algn="just">
              <a:lnSpc>
                <a:spcPct val="150000"/>
              </a:lnSpc>
            </a:pPr>
            <a:r>
              <a:rPr lang="ar-IQ" sz="2000" b="1" dirty="0" smtClean="0">
                <a:latin typeface="Simplified Arabic" panose="02020603050405020304" pitchFamily="18" charset="-78"/>
                <a:cs typeface="Simplified Arabic" panose="02020603050405020304" pitchFamily="18" charset="-78"/>
              </a:rPr>
              <a:t>ثالثا / </a:t>
            </a:r>
            <a:r>
              <a:rPr lang="ar-IQ" sz="2000" b="1" dirty="0" err="1" smtClean="0">
                <a:latin typeface="Simplified Arabic" panose="02020603050405020304" pitchFamily="18" charset="-78"/>
                <a:cs typeface="Simplified Arabic" panose="02020603050405020304" pitchFamily="18" charset="-78"/>
              </a:rPr>
              <a:t>جمناستك</a:t>
            </a:r>
            <a:r>
              <a:rPr lang="ar-IQ" sz="2000" b="1" dirty="0" smtClean="0">
                <a:latin typeface="Simplified Arabic" panose="02020603050405020304" pitchFamily="18" charset="-78"/>
                <a:cs typeface="Simplified Arabic" panose="02020603050405020304" pitchFamily="18" charset="-78"/>
              </a:rPr>
              <a:t> </a:t>
            </a:r>
            <a:r>
              <a:rPr lang="ar-IQ" sz="2000" b="1" dirty="0">
                <a:latin typeface="Simplified Arabic" panose="02020603050405020304" pitchFamily="18" charset="-78"/>
                <a:cs typeface="Simplified Arabic" panose="02020603050405020304" pitchFamily="18" charset="-78"/>
              </a:rPr>
              <a:t>الأجهزة </a:t>
            </a:r>
            <a:r>
              <a:rPr lang="ar-IQ" sz="2000" b="1" dirty="0" smtClean="0">
                <a:latin typeface="Simplified Arabic" panose="02020603050405020304" pitchFamily="18" charset="-78"/>
                <a:cs typeface="Simplified Arabic" panose="02020603050405020304" pitchFamily="18" charset="-78"/>
              </a:rPr>
              <a:t>:</a:t>
            </a:r>
            <a:endParaRPr lang="en-US" sz="2000" dirty="0">
              <a:latin typeface="Simplified Arabic" panose="02020603050405020304" pitchFamily="18" charset="-78"/>
              <a:cs typeface="Simplified Arabic" panose="02020603050405020304" pitchFamily="18" charset="-78"/>
            </a:endParaRPr>
          </a:p>
          <a:p>
            <a:pPr marL="0" indent="0" algn="just">
              <a:lnSpc>
                <a:spcPct val="150000"/>
              </a:lnSpc>
              <a:buNone/>
            </a:pPr>
            <a:r>
              <a:rPr lang="ar-IQ" sz="2000" dirty="0" smtClean="0">
                <a:latin typeface="Simplified Arabic" panose="02020603050405020304" pitchFamily="18" charset="-78"/>
                <a:cs typeface="Simplified Arabic" panose="02020603050405020304" pitchFamily="18" charset="-78"/>
              </a:rPr>
              <a:t>	يعتبر </a:t>
            </a:r>
            <a:r>
              <a:rPr lang="ar-IQ" sz="2000" dirty="0" err="1">
                <a:latin typeface="Simplified Arabic" panose="02020603050405020304" pitchFamily="18" charset="-78"/>
                <a:cs typeface="Simplified Arabic" panose="02020603050405020304" pitchFamily="18" charset="-78"/>
              </a:rPr>
              <a:t>جمناستك</a:t>
            </a:r>
            <a:r>
              <a:rPr lang="ar-IQ" sz="2000" dirty="0">
                <a:latin typeface="Simplified Arabic" panose="02020603050405020304" pitchFamily="18" charset="-78"/>
                <a:cs typeface="Simplified Arabic" panose="02020603050405020304" pitchFamily="18" charset="-78"/>
              </a:rPr>
              <a:t> الأجهزة أساس </a:t>
            </a:r>
            <a:r>
              <a:rPr lang="ar-IQ" sz="2000" dirty="0" err="1">
                <a:latin typeface="Simplified Arabic" panose="02020603050405020304" pitchFamily="18" charset="-78"/>
                <a:cs typeface="Simplified Arabic" panose="02020603050405020304" pitchFamily="18" charset="-78"/>
              </a:rPr>
              <a:t>للاعداد</a:t>
            </a:r>
            <a:r>
              <a:rPr lang="ar-IQ" sz="2000" dirty="0">
                <a:latin typeface="Simplified Arabic" panose="02020603050405020304" pitchFamily="18" charset="-78"/>
                <a:cs typeface="Simplified Arabic" panose="02020603050405020304" pitchFamily="18" charset="-78"/>
              </a:rPr>
              <a:t> للبطولات او المدخل للوصول لتحقيق المستوى المتقدم </a:t>
            </a:r>
            <a:r>
              <a:rPr lang="ar-IQ" sz="2000" dirty="0" err="1">
                <a:latin typeface="Simplified Arabic" panose="02020603050405020304" pitchFamily="18" charset="-78"/>
                <a:cs typeface="Simplified Arabic" panose="02020603050405020304" pitchFamily="18" charset="-78"/>
              </a:rPr>
              <a:t>لاداء</a:t>
            </a:r>
            <a:r>
              <a:rPr lang="ar-IQ" sz="2000" dirty="0">
                <a:latin typeface="Simplified Arabic" panose="02020603050405020304" pitchFamily="18" charset="-78"/>
                <a:cs typeface="Simplified Arabic" panose="02020603050405020304" pitchFamily="18" charset="-78"/>
              </a:rPr>
              <a:t> الحركات على مختلف أجهزة </a:t>
            </a:r>
            <a:r>
              <a:rPr lang="ar-IQ" sz="2000" dirty="0" err="1">
                <a:latin typeface="Simplified Arabic" panose="02020603050405020304" pitchFamily="18" charset="-78"/>
                <a:cs typeface="Simplified Arabic" panose="02020603050405020304" pitchFamily="18" charset="-78"/>
              </a:rPr>
              <a:t>الجمناستك</a:t>
            </a:r>
            <a:r>
              <a:rPr lang="ar-IQ" sz="2000" dirty="0">
                <a:latin typeface="Simplified Arabic" panose="02020603050405020304" pitchFamily="18" charset="-78"/>
                <a:cs typeface="Simplified Arabic" panose="02020603050405020304" pitchFamily="18" charset="-78"/>
              </a:rPr>
              <a:t> القانونية أداء صحيحا ومتقنا ومطابقا للقانون , ولما كان هذا النوع هو الصورة الحقيقية </a:t>
            </a:r>
            <a:r>
              <a:rPr lang="ar-IQ" sz="2000" dirty="0" err="1">
                <a:latin typeface="Simplified Arabic" panose="02020603050405020304" pitchFamily="18" charset="-78"/>
                <a:cs typeface="Simplified Arabic" panose="02020603050405020304" pitchFamily="18" charset="-78"/>
              </a:rPr>
              <a:t>للجمناستك</a:t>
            </a:r>
            <a:r>
              <a:rPr lang="ar-IQ" sz="2000" dirty="0">
                <a:latin typeface="Simplified Arabic" panose="02020603050405020304" pitchFamily="18" charset="-78"/>
                <a:cs typeface="Simplified Arabic" panose="02020603050405020304" pitchFamily="18" charset="-78"/>
              </a:rPr>
              <a:t> الفعلي فان التدريب عليه يجب ان يتمشى مع المبادئ التعليمية السليمة الخاضعة لبرنامج موضوع مدروس فنيا وزمنيا بشرط ان لا تقتصر اية فترة تدريبية على حركات او مهارات معينة دون النظر الى الأساسيات والمقومات التي تساعد اللاعب على اتقانها واخراجها في الصورة المطلوبة </a:t>
            </a:r>
            <a:r>
              <a:rPr lang="ar-IQ" sz="2000" dirty="0" smtClean="0">
                <a:latin typeface="Simplified Arabic" panose="02020603050405020304" pitchFamily="18" charset="-78"/>
                <a:cs typeface="Simplified Arabic" panose="02020603050405020304" pitchFamily="18" charset="-78"/>
              </a:rPr>
              <a:t>، المبادئ </a:t>
            </a:r>
            <a:r>
              <a:rPr lang="ar-IQ" sz="2000" dirty="0">
                <a:latin typeface="Simplified Arabic" panose="02020603050405020304" pitchFamily="18" charset="-78"/>
                <a:cs typeface="Simplified Arabic" panose="02020603050405020304" pitchFamily="18" charset="-78"/>
              </a:rPr>
              <a:t>التعليمية </a:t>
            </a:r>
            <a:r>
              <a:rPr lang="ar-IQ" sz="2000" dirty="0" err="1">
                <a:latin typeface="Simplified Arabic" panose="02020603050405020304" pitchFamily="18" charset="-78"/>
                <a:cs typeface="Simplified Arabic" panose="02020603050405020304" pitchFamily="18" charset="-78"/>
              </a:rPr>
              <a:t>لجمناستك</a:t>
            </a:r>
            <a:r>
              <a:rPr lang="ar-IQ" sz="2000" dirty="0">
                <a:latin typeface="Simplified Arabic" panose="02020603050405020304" pitchFamily="18" charset="-78"/>
                <a:cs typeface="Simplified Arabic" panose="02020603050405020304" pitchFamily="18" charset="-78"/>
              </a:rPr>
              <a:t> </a:t>
            </a:r>
            <a:r>
              <a:rPr lang="ar-IQ" sz="2000" dirty="0" smtClean="0">
                <a:latin typeface="Simplified Arabic" panose="02020603050405020304" pitchFamily="18" charset="-78"/>
                <a:cs typeface="Simplified Arabic" panose="02020603050405020304" pitchFamily="18" charset="-78"/>
              </a:rPr>
              <a:t>الأجهزة :</a:t>
            </a:r>
            <a:endParaRPr lang="en-US" sz="2000" dirty="0">
              <a:latin typeface="Simplified Arabic" panose="02020603050405020304" pitchFamily="18" charset="-78"/>
              <a:cs typeface="Simplified Arabic" panose="02020603050405020304" pitchFamily="18" charset="-78"/>
            </a:endParaRPr>
          </a:p>
          <a:p>
            <a:pPr lvl="0" algn="just">
              <a:lnSpc>
                <a:spcPct val="150000"/>
              </a:lnSpc>
            </a:pPr>
            <a:r>
              <a:rPr lang="ar-IQ" sz="2000" dirty="0">
                <a:latin typeface="Simplified Arabic" panose="02020603050405020304" pitchFamily="18" charset="-78"/>
                <a:cs typeface="Simplified Arabic" panose="02020603050405020304" pitchFamily="18" charset="-78"/>
              </a:rPr>
              <a:t>تعليم الحركات بعد تبسيطها</a:t>
            </a:r>
            <a:endParaRPr lang="en-US" sz="2000" dirty="0">
              <a:latin typeface="Simplified Arabic" panose="02020603050405020304" pitchFamily="18" charset="-78"/>
              <a:cs typeface="Simplified Arabic" panose="02020603050405020304" pitchFamily="18" charset="-78"/>
            </a:endParaRPr>
          </a:p>
          <a:p>
            <a:pPr lvl="0" algn="just">
              <a:lnSpc>
                <a:spcPct val="150000"/>
              </a:lnSpc>
            </a:pPr>
            <a:r>
              <a:rPr lang="ar-IQ" sz="2000" dirty="0">
                <a:latin typeface="Simplified Arabic" panose="02020603050405020304" pitchFamily="18" charset="-78"/>
                <a:cs typeface="Simplified Arabic" panose="02020603050405020304" pitchFamily="18" charset="-78"/>
              </a:rPr>
              <a:t>التدرج من السهل الى الصعب</a:t>
            </a:r>
            <a:endParaRPr lang="en-US" sz="2000" dirty="0">
              <a:latin typeface="Simplified Arabic" panose="02020603050405020304" pitchFamily="18" charset="-78"/>
              <a:cs typeface="Simplified Arabic" panose="02020603050405020304" pitchFamily="18" charset="-78"/>
            </a:endParaRPr>
          </a:p>
          <a:p>
            <a:pPr lvl="0" algn="just">
              <a:lnSpc>
                <a:spcPct val="150000"/>
              </a:lnSpc>
            </a:pPr>
            <a:r>
              <a:rPr lang="ar-IQ" sz="2000" dirty="0">
                <a:latin typeface="Simplified Arabic" panose="02020603050405020304" pitchFamily="18" charset="-78"/>
                <a:cs typeface="Simplified Arabic" panose="02020603050405020304" pitchFamily="18" charset="-78"/>
              </a:rPr>
              <a:t>الشرح بطريقة مسلسلة وسهلة</a:t>
            </a:r>
            <a:endParaRPr lang="en-US" sz="2000" dirty="0">
              <a:latin typeface="Simplified Arabic" panose="02020603050405020304" pitchFamily="18" charset="-78"/>
              <a:cs typeface="Simplified Arabic" panose="02020603050405020304" pitchFamily="18" charset="-78"/>
            </a:endParaRPr>
          </a:p>
          <a:p>
            <a:pPr lvl="0" algn="just">
              <a:lnSpc>
                <a:spcPct val="150000"/>
              </a:lnSpc>
            </a:pPr>
            <a:r>
              <a:rPr lang="ar-IQ" sz="2000" dirty="0">
                <a:latin typeface="Simplified Arabic" panose="02020603050405020304" pitchFamily="18" charset="-78"/>
                <a:cs typeface="Simplified Arabic" panose="02020603050405020304" pitchFamily="18" charset="-78"/>
              </a:rPr>
              <a:t>التدرج من المعروف الى المجهول</a:t>
            </a:r>
            <a:endParaRPr lang="en-US" sz="2000" dirty="0">
              <a:latin typeface="Simplified Arabic" panose="02020603050405020304" pitchFamily="18" charset="-78"/>
              <a:cs typeface="Simplified Arabic" panose="02020603050405020304" pitchFamily="18" charset="-78"/>
            </a:endParaRPr>
          </a:p>
          <a:p>
            <a:pPr lvl="0" algn="just">
              <a:lnSpc>
                <a:spcPct val="150000"/>
              </a:lnSpc>
            </a:pPr>
            <a:r>
              <a:rPr lang="ar-IQ" sz="2000" dirty="0">
                <a:latin typeface="Simplified Arabic" panose="02020603050405020304" pitchFamily="18" charset="-78"/>
                <a:cs typeface="Simplified Arabic" panose="02020603050405020304" pitchFamily="18" charset="-78"/>
              </a:rPr>
              <a:t>العناية بالنواحي الفنية التي تحتوي عليها الحركة</a:t>
            </a:r>
            <a:endParaRPr lang="en-US" sz="2000" dirty="0">
              <a:latin typeface="Simplified Arabic" panose="02020603050405020304" pitchFamily="18" charset="-78"/>
              <a:cs typeface="Simplified Arabic" panose="02020603050405020304" pitchFamily="18" charset="-78"/>
            </a:endParaRPr>
          </a:p>
          <a:p>
            <a:pPr lvl="0" algn="just">
              <a:lnSpc>
                <a:spcPct val="150000"/>
              </a:lnSpc>
            </a:pPr>
            <a:r>
              <a:rPr lang="ar-IQ" sz="2000" dirty="0">
                <a:latin typeface="Simplified Arabic" panose="02020603050405020304" pitchFamily="18" charset="-78"/>
                <a:cs typeface="Simplified Arabic" panose="02020603050405020304" pitchFamily="18" charset="-78"/>
              </a:rPr>
              <a:t>العناية بالتمرينات التي تعمل على تقوية الجسم</a:t>
            </a:r>
            <a:endParaRPr lang="en-US" sz="2000" dirty="0">
              <a:latin typeface="Simplified Arabic" panose="02020603050405020304" pitchFamily="18" charset="-78"/>
              <a:cs typeface="Simplified Arabic" panose="02020603050405020304" pitchFamily="18" charset="-78"/>
            </a:endParaRPr>
          </a:p>
          <a:p>
            <a:pPr lvl="0" algn="just">
              <a:lnSpc>
                <a:spcPct val="150000"/>
              </a:lnSpc>
            </a:pPr>
            <a:r>
              <a:rPr lang="ar-IQ" sz="2000" dirty="0">
                <a:latin typeface="Simplified Arabic" panose="02020603050405020304" pitchFamily="18" charset="-78"/>
                <a:cs typeface="Simplified Arabic" panose="02020603050405020304" pitchFamily="18" charset="-78"/>
              </a:rPr>
              <a:t>التدريب على تنمية التوافق العضلي العصبي</a:t>
            </a:r>
            <a:endParaRPr lang="en-US" sz="2000" dirty="0">
              <a:latin typeface="Simplified Arabic" panose="02020603050405020304" pitchFamily="18" charset="-78"/>
              <a:cs typeface="Simplified Arabic" panose="02020603050405020304" pitchFamily="18" charset="-78"/>
            </a:endParaRPr>
          </a:p>
          <a:p>
            <a:pPr lvl="0" algn="just">
              <a:lnSpc>
                <a:spcPct val="150000"/>
              </a:lnSpc>
            </a:pPr>
            <a:r>
              <a:rPr lang="ar-IQ" sz="2000" dirty="0">
                <a:latin typeface="Simplified Arabic" panose="02020603050405020304" pitchFamily="18" charset="-78"/>
                <a:cs typeface="Simplified Arabic" panose="02020603050405020304" pitchFamily="18" charset="-78"/>
              </a:rPr>
              <a:t>وضع برنامج للتدريب يضمن الرقي بمستوى اللاعب في جميع </a:t>
            </a:r>
            <a:r>
              <a:rPr lang="ar-IQ" sz="2000" dirty="0" smtClean="0">
                <a:latin typeface="Simplified Arabic" panose="02020603050405020304" pitchFamily="18" charset="-78"/>
                <a:cs typeface="Simplified Arabic" panose="02020603050405020304" pitchFamily="18" charset="-78"/>
              </a:rPr>
              <a:t>النواحي</a:t>
            </a:r>
            <a:endParaRPr lang="en-US" sz="2000" dirty="0">
              <a:latin typeface="Simplified Arabic" panose="02020603050405020304" pitchFamily="18" charset="-78"/>
              <a:cs typeface="Simplified Arabic" panose="02020603050405020304" pitchFamily="18" charset="-78"/>
            </a:endParaRPr>
          </a:p>
          <a:p>
            <a:pPr algn="just">
              <a:lnSpc>
                <a:spcPct val="150000"/>
              </a:lnSpc>
            </a:pPr>
            <a:endParaRPr lang="ar-IQ"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36642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txBody>
          <a:bodyPr/>
          <a:lstStyle/>
          <a:p>
            <a:pPr marL="0" lvl="0" indent="0" algn="just">
              <a:lnSpc>
                <a:spcPct val="150000"/>
              </a:lnSpc>
              <a:buNone/>
            </a:pPr>
            <a:r>
              <a:rPr lang="ar-IQ" b="1" dirty="0" smtClean="0">
                <a:latin typeface="Simplified Arabic" panose="02020603050405020304" pitchFamily="18" charset="-78"/>
                <a:cs typeface="Simplified Arabic" panose="02020603050405020304" pitchFamily="18" charset="-78"/>
              </a:rPr>
              <a:t>رابعا / </a:t>
            </a:r>
            <a:r>
              <a:rPr lang="ar-IQ" b="1" dirty="0" err="1" smtClean="0">
                <a:latin typeface="Simplified Arabic" panose="02020603050405020304" pitchFamily="18" charset="-78"/>
                <a:cs typeface="Simplified Arabic" panose="02020603050405020304" pitchFamily="18" charset="-78"/>
              </a:rPr>
              <a:t>جمناستك</a:t>
            </a:r>
            <a:r>
              <a:rPr lang="ar-IQ" b="1" dirty="0" smtClean="0">
                <a:latin typeface="Simplified Arabic" panose="02020603050405020304" pitchFamily="18" charset="-78"/>
                <a:cs typeface="Simplified Arabic" panose="02020603050405020304" pitchFamily="18" charset="-78"/>
              </a:rPr>
              <a:t> البطولات :</a:t>
            </a:r>
            <a:endParaRPr lang="en-US" dirty="0">
              <a:latin typeface="Simplified Arabic" panose="02020603050405020304" pitchFamily="18" charset="-78"/>
              <a:cs typeface="Simplified Arabic" panose="02020603050405020304" pitchFamily="18" charset="-78"/>
            </a:endParaRPr>
          </a:p>
          <a:p>
            <a:pPr marL="0" indent="0" algn="just">
              <a:lnSpc>
                <a:spcPct val="150000"/>
              </a:lnSpc>
              <a:buNone/>
            </a:pPr>
            <a:r>
              <a:rPr lang="ar-IQ" dirty="0" smtClean="0">
                <a:latin typeface="Simplified Arabic" panose="02020603050405020304" pitchFamily="18" charset="-78"/>
                <a:cs typeface="Simplified Arabic" panose="02020603050405020304" pitchFamily="18" charset="-78"/>
              </a:rPr>
              <a:t>	يعتبر </a:t>
            </a:r>
            <a:r>
              <a:rPr lang="ar-IQ" dirty="0" err="1">
                <a:latin typeface="Simplified Arabic" panose="02020603050405020304" pitchFamily="18" charset="-78"/>
                <a:cs typeface="Simplified Arabic" panose="02020603050405020304" pitchFamily="18" charset="-78"/>
              </a:rPr>
              <a:t>جمناستك</a:t>
            </a:r>
            <a:r>
              <a:rPr lang="ar-IQ" dirty="0">
                <a:latin typeface="Simplified Arabic" panose="02020603050405020304" pitchFamily="18" charset="-78"/>
                <a:cs typeface="Simplified Arabic" panose="02020603050405020304" pitchFamily="18" charset="-78"/>
              </a:rPr>
              <a:t> البطولات اعلى المستويات التي يمكن ان يصل اليها لاعب </a:t>
            </a:r>
            <a:r>
              <a:rPr lang="ar-IQ" dirty="0" err="1">
                <a:latin typeface="Simplified Arabic" panose="02020603050405020304" pitchFamily="18" charset="-78"/>
                <a:cs typeface="Simplified Arabic" panose="02020603050405020304" pitchFamily="18" charset="-78"/>
              </a:rPr>
              <a:t>الجمناستك</a:t>
            </a:r>
            <a:r>
              <a:rPr lang="ar-IQ" dirty="0">
                <a:latin typeface="Simplified Arabic" panose="02020603050405020304" pitchFamily="18" charset="-78"/>
                <a:cs typeface="Simplified Arabic" panose="02020603050405020304" pitchFamily="18" charset="-78"/>
              </a:rPr>
              <a:t> حيث يؤدي فيها الحركات بطريقة الية </a:t>
            </a:r>
            <a:r>
              <a:rPr lang="ar-IQ" dirty="0" err="1">
                <a:latin typeface="Simplified Arabic" panose="02020603050405020304" pitchFamily="18" charset="-78"/>
                <a:cs typeface="Simplified Arabic" panose="02020603050405020304" pitchFamily="18" charset="-78"/>
              </a:rPr>
              <a:t>اوتماتيكية</a:t>
            </a:r>
            <a:r>
              <a:rPr lang="ar-IQ" dirty="0">
                <a:latin typeface="Simplified Arabic" panose="02020603050405020304" pitchFamily="18" charset="-78"/>
                <a:cs typeface="Simplified Arabic" panose="02020603050405020304" pitchFamily="18" charset="-78"/>
              </a:rPr>
              <a:t> وتقام فيه البطولات المحلية والدولية والعالمية والاولمبية ويؤدي هذا النوع من أنواع </a:t>
            </a:r>
            <a:r>
              <a:rPr lang="ar-IQ" dirty="0" err="1">
                <a:latin typeface="Simplified Arabic" panose="02020603050405020304" pitchFamily="18" charset="-78"/>
                <a:cs typeface="Simplified Arabic" panose="02020603050405020304" pitchFamily="18" charset="-78"/>
              </a:rPr>
              <a:t>الجمناستك</a:t>
            </a:r>
            <a:r>
              <a:rPr lang="ar-IQ" dirty="0">
                <a:latin typeface="Simplified Arabic" panose="02020603050405020304" pitchFamily="18" charset="-78"/>
                <a:cs typeface="Simplified Arabic" panose="02020603050405020304" pitchFamily="18" charset="-78"/>
              </a:rPr>
              <a:t> بغرض اظهار ما امكن الوصول اليه من تمكن وتقدم في أداء الحركات وتكوينها على الأجهزة المختلفة طبقا للتعليمات والارشادات التي ينص عليها القانون الدولي </a:t>
            </a:r>
            <a:r>
              <a:rPr lang="ar-IQ" dirty="0" err="1">
                <a:latin typeface="Simplified Arabic" panose="02020603050405020304" pitchFamily="18" charset="-78"/>
                <a:cs typeface="Simplified Arabic" panose="02020603050405020304" pitchFamily="18" charset="-78"/>
              </a:rPr>
              <a:t>للجمناستك</a:t>
            </a:r>
            <a:r>
              <a:rPr lang="ar-IQ" dirty="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491203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775920"/>
          </a:xfrm>
        </p:spPr>
        <p:txBody>
          <a:bodyPr>
            <a:normAutofit fontScale="92500" lnSpcReduction="20000"/>
          </a:bodyPr>
          <a:lstStyle/>
          <a:p>
            <a:pPr algn="just">
              <a:lnSpc>
                <a:spcPct val="150000"/>
              </a:lnSpc>
            </a:pPr>
            <a:r>
              <a:rPr lang="ar-IQ" b="1" dirty="0" smtClean="0">
                <a:latin typeface="Simplified Arabic" panose="02020603050405020304" pitchFamily="18" charset="-78"/>
                <a:cs typeface="Simplified Arabic" panose="02020603050405020304" pitchFamily="18" charset="-78"/>
              </a:rPr>
              <a:t>تقسيم </a:t>
            </a:r>
            <a:r>
              <a:rPr lang="ar-IQ" b="1" dirty="0" err="1">
                <a:latin typeface="Simplified Arabic" panose="02020603050405020304" pitchFamily="18" charset="-78"/>
                <a:cs typeface="Simplified Arabic" panose="02020603050405020304" pitchFamily="18" charset="-78"/>
              </a:rPr>
              <a:t>الجمناستك</a:t>
            </a:r>
            <a:r>
              <a:rPr lang="ar-IQ" b="1" dirty="0">
                <a:latin typeface="Simplified Arabic" panose="02020603050405020304" pitchFamily="18" charset="-78"/>
                <a:cs typeface="Simplified Arabic" panose="02020603050405020304" pitchFamily="18" charset="-78"/>
              </a:rPr>
              <a:t> حسب تصنيفات القانون الدولي </a:t>
            </a:r>
            <a:r>
              <a:rPr lang="ar-IQ" b="1" dirty="0" err="1">
                <a:latin typeface="Simplified Arabic" panose="02020603050405020304" pitchFamily="18" charset="-78"/>
                <a:cs typeface="Simplified Arabic" panose="02020603050405020304" pitchFamily="18" charset="-78"/>
              </a:rPr>
              <a:t>للجمناستك</a:t>
            </a:r>
            <a:r>
              <a:rPr lang="ar-IQ" b="1" dirty="0">
                <a:latin typeface="Simplified Arabic" panose="02020603050405020304" pitchFamily="18" charset="-78"/>
                <a:cs typeface="Simplified Arabic" panose="02020603050405020304" pitchFamily="18" charset="-78"/>
              </a:rPr>
              <a:t> </a:t>
            </a:r>
            <a:endParaRPr lang="ar-IQ" b="1" dirty="0" smtClean="0">
              <a:latin typeface="Simplified Arabic" panose="02020603050405020304" pitchFamily="18" charset="-78"/>
              <a:cs typeface="Simplified Arabic" panose="02020603050405020304" pitchFamily="18" charset="-78"/>
            </a:endParaRPr>
          </a:p>
          <a:p>
            <a:pPr marL="0" indent="0" algn="just">
              <a:lnSpc>
                <a:spcPct val="150000"/>
              </a:lnSpc>
              <a:buNone/>
            </a:pPr>
            <a:endParaRPr lang="en-US" sz="300" dirty="0">
              <a:latin typeface="Simplified Arabic" panose="02020603050405020304" pitchFamily="18" charset="-78"/>
              <a:cs typeface="Simplified Arabic" panose="02020603050405020304" pitchFamily="18" charset="-78"/>
            </a:endParaRPr>
          </a:p>
          <a:p>
            <a:pPr marL="0" indent="0" algn="just">
              <a:lnSpc>
                <a:spcPct val="150000"/>
              </a:lnSpc>
              <a:buNone/>
            </a:pPr>
            <a:r>
              <a:rPr lang="ar-IQ" dirty="0" smtClean="0">
                <a:latin typeface="Simplified Arabic" panose="02020603050405020304" pitchFamily="18" charset="-78"/>
                <a:cs typeface="Simplified Arabic" panose="02020603050405020304" pitchFamily="18" charset="-78"/>
              </a:rPr>
              <a:t>	ينقسم </a:t>
            </a:r>
            <a:r>
              <a:rPr lang="ar-IQ" dirty="0" err="1">
                <a:latin typeface="Simplified Arabic" panose="02020603050405020304" pitchFamily="18" charset="-78"/>
                <a:cs typeface="Simplified Arabic" panose="02020603050405020304" pitchFamily="18" charset="-78"/>
              </a:rPr>
              <a:t>الجمناستك</a:t>
            </a:r>
            <a:r>
              <a:rPr lang="ar-IQ" dirty="0">
                <a:latin typeface="Simplified Arabic" panose="02020603050405020304" pitchFamily="18" charset="-78"/>
                <a:cs typeface="Simplified Arabic" panose="02020603050405020304" pitchFamily="18" charset="-78"/>
              </a:rPr>
              <a:t> بحسب تصنيفات القانون الدولي </a:t>
            </a:r>
            <a:r>
              <a:rPr lang="ar-IQ" dirty="0" err="1">
                <a:latin typeface="Simplified Arabic" panose="02020603050405020304" pitchFamily="18" charset="-78"/>
                <a:cs typeface="Simplified Arabic" panose="02020603050405020304" pitchFamily="18" charset="-78"/>
              </a:rPr>
              <a:t>للجمناستك</a:t>
            </a:r>
            <a:r>
              <a:rPr lang="ar-IQ" dirty="0">
                <a:latin typeface="Simplified Arabic" panose="02020603050405020304" pitchFamily="18" charset="-78"/>
                <a:cs typeface="Simplified Arabic" panose="02020603050405020304" pitchFamily="18" charset="-78"/>
              </a:rPr>
              <a:t> الى ستة اقسام منها ما ينطبق على الجنسين ذكور واناث ومنها ما يختص </a:t>
            </a:r>
            <a:r>
              <a:rPr lang="ar-IQ" dirty="0" err="1">
                <a:latin typeface="Simplified Arabic" panose="02020603050405020304" pitchFamily="18" charset="-78"/>
                <a:cs typeface="Simplified Arabic" panose="02020603050405020304" pitchFamily="18" charset="-78"/>
              </a:rPr>
              <a:t>بالاناث</a:t>
            </a:r>
            <a:r>
              <a:rPr lang="ar-IQ" dirty="0">
                <a:latin typeface="Simplified Arabic" panose="02020603050405020304" pitchFamily="18" charset="-78"/>
                <a:cs typeface="Simplified Arabic" panose="02020603050405020304" pitchFamily="18" charset="-78"/>
              </a:rPr>
              <a:t> فقط ولكل من هذه الأنواع اجهزته الخاصة به وقانونه الخاص به في تقييم المهارات وهي كالاتي </a:t>
            </a:r>
            <a:r>
              <a:rPr lang="ar-IQ" dirty="0" smtClean="0">
                <a:latin typeface="Simplified Arabic" panose="02020603050405020304" pitchFamily="18" charset="-78"/>
                <a:cs typeface="Simplified Arabic" panose="02020603050405020304" pitchFamily="18" charset="-78"/>
              </a:rPr>
              <a:t>:</a:t>
            </a:r>
            <a:endParaRPr lang="en-US" dirty="0">
              <a:latin typeface="Simplified Arabic" panose="02020603050405020304" pitchFamily="18" charset="-78"/>
              <a:cs typeface="Simplified Arabic" panose="02020603050405020304" pitchFamily="18" charset="-78"/>
            </a:endParaRPr>
          </a:p>
          <a:p>
            <a:pPr lvl="0" algn="just">
              <a:lnSpc>
                <a:spcPct val="150000"/>
              </a:lnSpc>
            </a:pPr>
            <a:r>
              <a:rPr lang="ar-IQ" dirty="0" err="1">
                <a:latin typeface="Simplified Arabic" panose="02020603050405020304" pitchFamily="18" charset="-78"/>
                <a:cs typeface="Simplified Arabic" panose="02020603050405020304" pitchFamily="18" charset="-78"/>
              </a:rPr>
              <a:t>الجمناستك</a:t>
            </a:r>
            <a:r>
              <a:rPr lang="ar-IQ" dirty="0">
                <a:latin typeface="Simplified Arabic" panose="02020603050405020304" pitchFamily="18" charset="-78"/>
                <a:cs typeface="Simplified Arabic" panose="02020603050405020304" pitchFamily="18" charset="-78"/>
              </a:rPr>
              <a:t> الفني .</a:t>
            </a:r>
            <a:endParaRPr lang="en-US" dirty="0">
              <a:latin typeface="Simplified Arabic" panose="02020603050405020304" pitchFamily="18" charset="-78"/>
              <a:cs typeface="Simplified Arabic" panose="02020603050405020304" pitchFamily="18" charset="-78"/>
            </a:endParaRPr>
          </a:p>
          <a:p>
            <a:pPr lvl="0" algn="just">
              <a:lnSpc>
                <a:spcPct val="150000"/>
              </a:lnSpc>
            </a:pPr>
            <a:r>
              <a:rPr lang="ar-IQ" dirty="0" err="1">
                <a:latin typeface="Simplified Arabic" panose="02020603050405020304" pitchFamily="18" charset="-78"/>
                <a:cs typeface="Simplified Arabic" panose="02020603050405020304" pitchFamily="18" charset="-78"/>
              </a:rPr>
              <a:t>الجمناستك</a:t>
            </a:r>
            <a:r>
              <a:rPr lang="ar-IQ" dirty="0">
                <a:latin typeface="Simplified Arabic" panose="02020603050405020304" pitchFamily="18" charset="-78"/>
                <a:cs typeface="Simplified Arabic" panose="02020603050405020304" pitchFamily="18" charset="-78"/>
              </a:rPr>
              <a:t> الايقاعي .</a:t>
            </a:r>
            <a:endParaRPr lang="en-US" dirty="0">
              <a:latin typeface="Simplified Arabic" panose="02020603050405020304" pitchFamily="18" charset="-78"/>
              <a:cs typeface="Simplified Arabic" panose="02020603050405020304" pitchFamily="18" charset="-78"/>
            </a:endParaRPr>
          </a:p>
          <a:p>
            <a:pPr lvl="0" algn="just">
              <a:lnSpc>
                <a:spcPct val="150000"/>
              </a:lnSpc>
            </a:pPr>
            <a:r>
              <a:rPr lang="ar-IQ" dirty="0" err="1">
                <a:latin typeface="Simplified Arabic" panose="02020603050405020304" pitchFamily="18" charset="-78"/>
                <a:cs typeface="Simplified Arabic" panose="02020603050405020304" pitchFamily="18" charset="-78"/>
              </a:rPr>
              <a:t>جمناستك</a:t>
            </a:r>
            <a:r>
              <a:rPr lang="ar-IQ" dirty="0">
                <a:latin typeface="Simplified Arabic" panose="02020603050405020304" pitchFamily="18" charset="-78"/>
                <a:cs typeface="Simplified Arabic" panose="02020603050405020304" pitchFamily="18" charset="-78"/>
              </a:rPr>
              <a:t> </a:t>
            </a:r>
            <a:r>
              <a:rPr lang="ar-IQ" dirty="0" err="1">
                <a:latin typeface="Simplified Arabic" panose="02020603050405020304" pitchFamily="18" charset="-78"/>
                <a:cs typeface="Simplified Arabic" panose="02020603050405020304" pitchFamily="18" charset="-78"/>
              </a:rPr>
              <a:t>الترامبولين</a:t>
            </a:r>
            <a:r>
              <a:rPr lang="ar-IQ" dirty="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a:p>
            <a:pPr lvl="0" algn="just">
              <a:lnSpc>
                <a:spcPct val="150000"/>
              </a:lnSpc>
            </a:pPr>
            <a:r>
              <a:rPr lang="ar-IQ" dirty="0" err="1">
                <a:latin typeface="Simplified Arabic" panose="02020603050405020304" pitchFamily="18" charset="-78"/>
                <a:cs typeface="Simplified Arabic" panose="02020603050405020304" pitchFamily="18" charset="-78"/>
              </a:rPr>
              <a:t>جمناستك</a:t>
            </a:r>
            <a:r>
              <a:rPr lang="ar-IQ" dirty="0">
                <a:latin typeface="Simplified Arabic" panose="02020603050405020304" pitchFamily="18" charset="-78"/>
                <a:cs typeface="Simplified Arabic" panose="02020603050405020304" pitchFamily="18" charset="-78"/>
              </a:rPr>
              <a:t> </a:t>
            </a:r>
            <a:r>
              <a:rPr lang="ar-IQ" dirty="0" err="1">
                <a:latin typeface="Simplified Arabic" panose="02020603050405020304" pitchFamily="18" charset="-78"/>
                <a:cs typeface="Simplified Arabic" panose="02020603050405020304" pitchFamily="18" charset="-78"/>
              </a:rPr>
              <a:t>الايروبك</a:t>
            </a:r>
            <a:r>
              <a:rPr lang="ar-IQ" dirty="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a:p>
            <a:pPr lvl="0" algn="just">
              <a:lnSpc>
                <a:spcPct val="150000"/>
              </a:lnSpc>
            </a:pPr>
            <a:r>
              <a:rPr lang="ar-IQ" dirty="0" err="1">
                <a:latin typeface="Simplified Arabic" panose="02020603050405020304" pitchFamily="18" charset="-78"/>
                <a:cs typeface="Simplified Arabic" panose="02020603050405020304" pitchFamily="18" charset="-78"/>
              </a:rPr>
              <a:t>جمناستك</a:t>
            </a:r>
            <a:r>
              <a:rPr lang="ar-IQ" dirty="0">
                <a:latin typeface="Simplified Arabic" panose="02020603050405020304" pitchFamily="18" charset="-78"/>
                <a:cs typeface="Simplified Arabic" panose="02020603050405020304" pitchFamily="18" charset="-78"/>
              </a:rPr>
              <a:t> </a:t>
            </a:r>
            <a:r>
              <a:rPr lang="ar-IQ" dirty="0" err="1">
                <a:latin typeface="Simplified Arabic" panose="02020603050405020304" pitchFamily="18" charset="-78"/>
                <a:cs typeface="Simplified Arabic" panose="02020603050405020304" pitchFamily="18" charset="-78"/>
              </a:rPr>
              <a:t>الاكروباتيك</a:t>
            </a:r>
            <a:r>
              <a:rPr lang="ar-IQ" dirty="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a:p>
            <a:pPr lvl="0" algn="just">
              <a:lnSpc>
                <a:spcPct val="150000"/>
              </a:lnSpc>
            </a:pPr>
            <a:r>
              <a:rPr lang="ar-IQ" dirty="0" err="1">
                <a:latin typeface="Simplified Arabic" panose="02020603050405020304" pitchFamily="18" charset="-78"/>
                <a:cs typeface="Simplified Arabic" panose="02020603050405020304" pitchFamily="18" charset="-78"/>
              </a:rPr>
              <a:t>الجمناستك</a:t>
            </a:r>
            <a:r>
              <a:rPr lang="ar-IQ" dirty="0">
                <a:latin typeface="Simplified Arabic" panose="02020603050405020304" pitchFamily="18" charset="-78"/>
                <a:cs typeface="Simplified Arabic" panose="02020603050405020304" pitchFamily="18" charset="-78"/>
              </a:rPr>
              <a:t> العام .</a:t>
            </a:r>
            <a:endParaRPr lang="en-US" dirty="0">
              <a:latin typeface="Simplified Arabic" panose="02020603050405020304" pitchFamily="18" charset="-78"/>
              <a:cs typeface="Simplified Arabic" panose="02020603050405020304" pitchFamily="18" charset="-78"/>
            </a:endParaRPr>
          </a:p>
          <a:p>
            <a:pPr algn="just">
              <a:lnSpc>
                <a:spcPct val="150000"/>
              </a:lnSpc>
            </a:pPr>
            <a:endParaRPr lang="ar-IQ"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696237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TotalTime>
  <Words>26</Words>
  <Application>Microsoft Office PowerPoint</Application>
  <PresentationFormat>عرض على الشاشة (3:4)‏</PresentationFormat>
  <Paragraphs>45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أنواع واقسام رياضة الجمناستك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واقسام رياضة الجمناستك </dc:title>
  <dc:creator>hp450</dc:creator>
  <cp:lastModifiedBy>hp450</cp:lastModifiedBy>
  <cp:revision>6</cp:revision>
  <dcterms:created xsi:type="dcterms:W3CDTF">2018-12-10T13:52:32Z</dcterms:created>
  <dcterms:modified xsi:type="dcterms:W3CDTF">2018-12-10T14:08:35Z</dcterms:modified>
</cp:coreProperties>
</file>